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57" r:id="rId2"/>
    <p:sldId id="258" r:id="rId3"/>
    <p:sldId id="287" r:id="rId4"/>
    <p:sldId id="288" r:id="rId5"/>
    <p:sldId id="289" r:id="rId6"/>
    <p:sldId id="262" r:id="rId7"/>
    <p:sldId id="290" r:id="rId8"/>
    <p:sldId id="286" r:id="rId9"/>
    <p:sldId id="264" r:id="rId10"/>
    <p:sldId id="265" r:id="rId11"/>
    <p:sldId id="267" r:id="rId12"/>
    <p:sldId id="268" r:id="rId13"/>
    <p:sldId id="273" r:id="rId14"/>
    <p:sldId id="269" r:id="rId15"/>
    <p:sldId id="276" r:id="rId16"/>
    <p:sldId id="271" r:id="rId17"/>
    <p:sldId id="274" r:id="rId18"/>
    <p:sldId id="270" r:id="rId19"/>
    <p:sldId id="272" r:id="rId20"/>
    <p:sldId id="266" r:id="rId21"/>
    <p:sldId id="275" r:id="rId22"/>
    <p:sldId id="277" r:id="rId23"/>
    <p:sldId id="278" r:id="rId24"/>
    <p:sldId id="279" r:id="rId25"/>
    <p:sldId id="281" r:id="rId26"/>
    <p:sldId id="283" r:id="rId27"/>
    <p:sldId id="280" r:id="rId28"/>
    <p:sldId id="291" r:id="rId29"/>
    <p:sldId id="293" r:id="rId30"/>
    <p:sldId id="295" r:id="rId31"/>
    <p:sldId id="294" r:id="rId32"/>
    <p:sldId id="292" r:id="rId33"/>
    <p:sldId id="285"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8" d="100"/>
          <a:sy n="78" d="100"/>
        </p:scale>
        <p:origin x="45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1/29/2022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16487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1/29/2022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7660694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1/29/2022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5019379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1/29/2022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A98EE3D-8CD1-4C3F-BD1C-C98C9596463C}"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6315884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1/29/2022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455880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2D6E202-B606-4609-B914-27C9371A1F6D}" type="datetime1">
              <a:rPr lang="en-US" smtClean="0"/>
              <a:t>1/29/2022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5021360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2D6E202-B606-4609-B914-27C9371A1F6D}" type="datetime1">
              <a:rPr lang="en-US" smtClean="0"/>
              <a:t>1/29/2022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611435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1/29/2022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75686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587DA83-5663-4C9C-B9AA-0B40A3DAFF81}" type="datetime1">
              <a:rPr lang="en-US" smtClean="0"/>
              <a:t>1/29/2022</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876299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1/29/2022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31264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1/29/2022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3061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1/29/2022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1725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1/29/2022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98005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1/29/2022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39093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9667345-2558-425A-8533-9BFDBCE15005}" type="datetime1">
              <a:rPr lang="en-US" smtClean="0"/>
              <a:t>1/29/2022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41476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1/29/2022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77849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1/29/2022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8583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2D6E202-B606-4609-B914-27C9371A1F6D}" type="datetime1">
              <a:rPr lang="en-US" smtClean="0"/>
              <a:t>1/29/2022</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207128091"/>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67292" y="1661985"/>
            <a:ext cx="6340879" cy="2582562"/>
          </a:xfrm>
        </p:spPr>
        <p:txBody>
          <a:bodyPr>
            <a:noAutofit/>
          </a:bodyPr>
          <a:lstStyle/>
          <a:p>
            <a:pPr algn="r">
              <a:lnSpc>
                <a:spcPct val="100000"/>
              </a:lnSpc>
            </a:pPr>
            <a:r>
              <a:rPr lang="en-US" sz="4800" dirty="0"/>
              <a:t>STUDENT INFORMATION MANAGEMENT SYSTEM</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67292" y="4524630"/>
            <a:ext cx="6529900" cy="1021498"/>
          </a:xfrm>
        </p:spPr>
        <p:txBody>
          <a:bodyPr>
            <a:normAutofit/>
          </a:bodyPr>
          <a:lstStyle/>
          <a:p>
            <a:pPr algn="ctr"/>
            <a:r>
              <a:rPr lang="en-US" sz="2400" cap="none" dirty="0">
                <a:solidFill>
                  <a:schemeClr val="tx1">
                    <a:lumMod val="85000"/>
                    <a:lumOff val="15000"/>
                  </a:schemeClr>
                </a:solidFill>
              </a:rPr>
              <a:t>Bachelor of Science in Computer Science</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1"/>
            <a:ext cx="4635315" cy="6857999"/>
          </a:xfrm>
          <a:prstGeom prst="rect">
            <a:avLst/>
          </a:prstGeom>
        </p:spPr>
      </p:pic>
      <p:sp>
        <p:nvSpPr>
          <p:cNvPr id="6" name="Subtitle 2">
            <a:extLst>
              <a:ext uri="{FF2B5EF4-FFF2-40B4-BE49-F238E27FC236}">
                <a16:creationId xmlns:a16="http://schemas.microsoft.com/office/drawing/2014/main" id="{FB01FFFF-2F88-450B-B72A-B593CB77D7CB}"/>
              </a:ext>
            </a:extLst>
          </p:cNvPr>
          <p:cNvSpPr txBox="1">
            <a:spLocks/>
          </p:cNvSpPr>
          <p:nvPr/>
        </p:nvSpPr>
        <p:spPr>
          <a:xfrm>
            <a:off x="127000" y="2743201"/>
            <a:ext cx="4292600" cy="3083012"/>
          </a:xfrm>
          <a:prstGeom prst="flowChartAlternateProcess">
            <a:avLst/>
          </a:prstGeom>
          <a:solidFill>
            <a:srgbClr val="FFFFFF">
              <a:alpha val="50196"/>
            </a:srgbClr>
          </a:solidFill>
        </p:spPr>
        <p:txBody>
          <a:bodyPr vert="horz" lIns="91440" tIns="45720" rIns="91440" bIns="45720" rtlCol="0">
            <a:normAutofit lnSpcReduction="10000"/>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dirty="0">
                <a:solidFill>
                  <a:schemeClr val="bg1"/>
                </a:solidFill>
              </a:rPr>
              <a:t>Valdez, Carl Xavier C.</a:t>
            </a:r>
          </a:p>
          <a:p>
            <a:r>
              <a:rPr lang="en-US" sz="2400" dirty="0">
                <a:solidFill>
                  <a:schemeClr val="bg1"/>
                </a:solidFill>
              </a:rPr>
              <a:t>Ramirez, Ian Cedric R.</a:t>
            </a:r>
          </a:p>
          <a:p>
            <a:r>
              <a:rPr lang="en-US" sz="2400" dirty="0">
                <a:solidFill>
                  <a:schemeClr val="bg1"/>
                </a:solidFill>
              </a:rPr>
              <a:t>Dela Cruz, Jedidiah Andrei V.</a:t>
            </a:r>
          </a:p>
          <a:p>
            <a:r>
              <a:rPr lang="en-US" sz="2400" dirty="0">
                <a:solidFill>
                  <a:schemeClr val="bg1"/>
                </a:solidFill>
              </a:rPr>
              <a:t>Aspiras, Carlo John C.</a:t>
            </a:r>
          </a:p>
          <a:p>
            <a:r>
              <a:rPr lang="en-US" sz="2400" dirty="0">
                <a:solidFill>
                  <a:schemeClr val="bg1"/>
                </a:solidFill>
              </a:rPr>
              <a:t>Calderon, Kathleen May M.</a:t>
            </a:r>
          </a:p>
          <a:p>
            <a:r>
              <a:rPr lang="en-US" sz="2400" dirty="0">
                <a:solidFill>
                  <a:schemeClr val="bg1"/>
                </a:solidFill>
              </a:rPr>
              <a:t>Gutierrez, Ara G. </a:t>
            </a:r>
          </a:p>
          <a:p>
            <a:endParaRPr lang="en-US" sz="2400" dirty="0">
              <a:solidFill>
                <a:schemeClr val="bg1"/>
              </a:solidFill>
            </a:endParaRPr>
          </a:p>
          <a:p>
            <a:endParaRPr lang="en-US" sz="2400" dirty="0">
              <a:solidFill>
                <a:schemeClr val="bg1"/>
              </a:solidFill>
            </a:endParaRPr>
          </a:p>
        </p:txBody>
      </p: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2A166E7-E2CD-413D-9D84-23A101A6DD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a:extLst>
              <a:ext uri="{FF2B5EF4-FFF2-40B4-BE49-F238E27FC236}">
                <a16:creationId xmlns:a16="http://schemas.microsoft.com/office/drawing/2014/main" id="{57D8BB0C-CE56-450E-8360-A70A7C199016}"/>
              </a:ext>
            </a:extLst>
          </p:cNvPr>
          <p:cNvSpPr>
            <a:spLocks noGrp="1"/>
          </p:cNvSpPr>
          <p:nvPr>
            <p:ph type="ctrTitle"/>
          </p:nvPr>
        </p:nvSpPr>
        <p:spPr>
          <a:xfrm>
            <a:off x="7841800" y="2965832"/>
            <a:ext cx="4350200" cy="3892168"/>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Home Page</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mission, vision, and objectives of Bachelor of Science in Computer Science</a:t>
            </a:r>
          </a:p>
        </p:txBody>
      </p:sp>
    </p:spTree>
    <p:extLst>
      <p:ext uri="{BB962C8B-B14F-4D97-AF65-F5344CB8AC3E}">
        <p14:creationId xmlns:p14="http://schemas.microsoft.com/office/powerpoint/2010/main" val="1427901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E27F9D-BA3E-4675-BF44-9443283EA6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1A3B7123-099A-420C-85A9-3CEF98067C24}"/>
              </a:ext>
            </a:extLst>
          </p:cNvPr>
          <p:cNvSpPr>
            <a:spLocks noGrp="1"/>
          </p:cNvSpPr>
          <p:nvPr>
            <p:ph type="ctrTitle"/>
          </p:nvPr>
        </p:nvSpPr>
        <p:spPr>
          <a:xfrm>
            <a:off x="0" y="2984882"/>
            <a:ext cx="4350200" cy="3892168"/>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Main Menu</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the four main menu which is Year &amp; Section, Subject, Research, and Activities</a:t>
            </a:r>
          </a:p>
        </p:txBody>
      </p:sp>
    </p:spTree>
    <p:extLst>
      <p:ext uri="{BB962C8B-B14F-4D97-AF65-F5344CB8AC3E}">
        <p14:creationId xmlns:p14="http://schemas.microsoft.com/office/powerpoint/2010/main" val="1546760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DA65B7-F498-4039-AC0B-23BBBD325C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50"/>
            <a:ext cx="12192000" cy="6845300"/>
          </a:xfrm>
          <a:prstGeom prst="rect">
            <a:avLst/>
          </a:prstGeom>
        </p:spPr>
      </p:pic>
      <p:sp>
        <p:nvSpPr>
          <p:cNvPr id="6" name="Title 1">
            <a:extLst>
              <a:ext uri="{FF2B5EF4-FFF2-40B4-BE49-F238E27FC236}">
                <a16:creationId xmlns:a16="http://schemas.microsoft.com/office/drawing/2014/main" id="{CA4F6238-40F7-4308-82F1-6DBD73742902}"/>
              </a:ext>
            </a:extLst>
          </p:cNvPr>
          <p:cNvSpPr>
            <a:spLocks noGrp="1"/>
          </p:cNvSpPr>
          <p:nvPr>
            <p:ph type="ctrTitle"/>
          </p:nvPr>
        </p:nvSpPr>
        <p:spPr>
          <a:xfrm>
            <a:off x="11735" y="2432432"/>
            <a:ext cx="4350200" cy="3892168"/>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Class List Page</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new and old classes.</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endPar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endParaRPr>
          </a:p>
        </p:txBody>
      </p:sp>
    </p:spTree>
    <p:extLst>
      <p:ext uri="{BB962C8B-B14F-4D97-AF65-F5344CB8AC3E}">
        <p14:creationId xmlns:p14="http://schemas.microsoft.com/office/powerpoint/2010/main" val="1285387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FE8728-5620-41AF-800E-BB5F8BEC2D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955689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D3F601-A2B7-4938-9A75-BBAF60948F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1AB5E876-BBB8-447C-B7E7-B73CC10A5AA8}"/>
              </a:ext>
            </a:extLst>
          </p:cNvPr>
          <p:cNvSpPr>
            <a:spLocks noGrp="1"/>
          </p:cNvSpPr>
          <p:nvPr>
            <p:ph type="ctrTitle"/>
          </p:nvPr>
        </p:nvSpPr>
        <p:spPr>
          <a:xfrm>
            <a:off x="11735" y="2432432"/>
            <a:ext cx="4350200" cy="3892168"/>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Add Student Form</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gathered basic information of students. Also add student display </a:t>
            </a:r>
            <a:r>
              <a:rPr lang="en-US" sz="2000" dirty="0">
                <a:solidFill>
                  <a:schemeClr val="bg1"/>
                </a:solidFill>
                <a:latin typeface="Arial" panose="020B0604020202020204" pitchFamily="34" charset="0"/>
                <a:ea typeface="Yu Mincho" panose="020B0400000000000000" pitchFamily="18" charset="-128"/>
                <a:cs typeface="Arial" panose="020B0604020202020204" pitchFamily="34" charset="0"/>
              </a:rPr>
              <a:t>picture.</a:t>
            </a:r>
            <a:endPar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endParaRPr>
          </a:p>
        </p:txBody>
      </p:sp>
    </p:spTree>
    <p:extLst>
      <p:ext uri="{BB962C8B-B14F-4D97-AF65-F5344CB8AC3E}">
        <p14:creationId xmlns:p14="http://schemas.microsoft.com/office/powerpoint/2010/main" val="482471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DBA5895-0F3F-4530-84E0-B39242F672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75"/>
            <a:ext cx="12192000" cy="6851650"/>
          </a:xfrm>
          <a:prstGeom prst="rect">
            <a:avLst/>
          </a:prstGeom>
        </p:spPr>
      </p:pic>
    </p:spTree>
    <p:extLst>
      <p:ext uri="{BB962C8B-B14F-4D97-AF65-F5344CB8AC3E}">
        <p14:creationId xmlns:p14="http://schemas.microsoft.com/office/powerpoint/2010/main" val="41803287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80985A-4C96-44B2-99EE-A4F25EE4ED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75"/>
            <a:ext cx="12192000" cy="6851650"/>
          </a:xfrm>
          <a:prstGeom prst="rect">
            <a:avLst/>
          </a:prstGeom>
        </p:spPr>
      </p:pic>
    </p:spTree>
    <p:extLst>
      <p:ext uri="{BB962C8B-B14F-4D97-AF65-F5344CB8AC3E}">
        <p14:creationId xmlns:p14="http://schemas.microsoft.com/office/powerpoint/2010/main" val="28445325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2503C6-CE86-4D93-A2F2-40AA8B29DD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168975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A89264-4D39-48AB-8A0C-32AC8F0A93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6" y="0"/>
            <a:ext cx="12190588" cy="6858000"/>
          </a:xfrm>
          <a:prstGeom prst="rect">
            <a:avLst/>
          </a:prstGeom>
        </p:spPr>
      </p:pic>
      <p:sp>
        <p:nvSpPr>
          <p:cNvPr id="6" name="Title 1">
            <a:extLst>
              <a:ext uri="{FF2B5EF4-FFF2-40B4-BE49-F238E27FC236}">
                <a16:creationId xmlns:a16="http://schemas.microsoft.com/office/drawing/2014/main" id="{4FAB54BC-E602-4FBF-9F18-83BCA4519CED}"/>
              </a:ext>
            </a:extLst>
          </p:cNvPr>
          <p:cNvSpPr>
            <a:spLocks noGrp="1"/>
          </p:cNvSpPr>
          <p:nvPr>
            <p:ph type="ctrTitle"/>
          </p:nvPr>
        </p:nvSpPr>
        <p:spPr>
          <a:xfrm>
            <a:off x="11735" y="2432432"/>
            <a:ext cx="4350200" cy="3892168"/>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Class Page</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enrolled students.</a:t>
            </a:r>
          </a:p>
        </p:txBody>
      </p:sp>
    </p:spTree>
    <p:extLst>
      <p:ext uri="{BB962C8B-B14F-4D97-AF65-F5344CB8AC3E}">
        <p14:creationId xmlns:p14="http://schemas.microsoft.com/office/powerpoint/2010/main" val="27145830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ABC762-559A-4FA8-9ACF-2627CC035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7B8E20EA-55F0-40C1-A458-D2A97C3DDC45}"/>
              </a:ext>
            </a:extLst>
          </p:cNvPr>
          <p:cNvSpPr>
            <a:spLocks noGrp="1"/>
          </p:cNvSpPr>
          <p:nvPr>
            <p:ph type="ctrTitle"/>
          </p:nvPr>
        </p:nvSpPr>
        <p:spPr>
          <a:xfrm>
            <a:off x="11735" y="2432432"/>
            <a:ext cx="4350200" cy="3892168"/>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Student Information Page</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the basic information, subject enrolled, research/es (</a:t>
            </a:r>
            <a:r>
              <a:rPr lang="en-US" sz="2000" dirty="0">
                <a:solidFill>
                  <a:schemeClr val="bg1"/>
                </a:solidFill>
                <a:latin typeface="Arial" panose="020B0604020202020204" pitchFamily="34" charset="0"/>
                <a:ea typeface="Yu Mincho" panose="020B0400000000000000" pitchFamily="18" charset="-128"/>
                <a:cs typeface="Arial" panose="020B0604020202020204" pitchFamily="34" charset="0"/>
              </a:rPr>
              <a:t>if any</a:t>
            </a: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 awards receive, competitions participated, and seminar attended.</a:t>
            </a:r>
          </a:p>
        </p:txBody>
      </p:sp>
    </p:spTree>
    <p:extLst>
      <p:ext uri="{BB962C8B-B14F-4D97-AF65-F5344CB8AC3E}">
        <p14:creationId xmlns:p14="http://schemas.microsoft.com/office/powerpoint/2010/main" val="2457492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263595" y="246209"/>
            <a:ext cx="7607660" cy="6339942"/>
          </a:xfrm>
          <a:solidFill>
            <a:srgbClr val="FFFFFF">
              <a:alpha val="32157"/>
            </a:srgbClr>
          </a:solidFill>
        </p:spPr>
        <p:txBody>
          <a:bodyPr anchor="ctr">
            <a:noAutofit/>
          </a:bodyPr>
          <a:lstStyle/>
          <a:p>
            <a:pPr marL="0" marR="0" algn="just">
              <a:lnSpc>
                <a:spcPct val="200000"/>
              </a:lnSpc>
              <a:spcBef>
                <a:spcPts val="0"/>
              </a:spcBef>
              <a:spcAft>
                <a:spcPts val="800"/>
              </a:spcAft>
            </a:pPr>
            <a:r>
              <a:rPr lang="en-PH" sz="2000" dirty="0">
                <a:effectLst/>
                <a:latin typeface="Arial" panose="020B0604020202020204" pitchFamily="34" charset="0"/>
                <a:ea typeface="Yu Mincho" panose="020B0400000000000000" pitchFamily="18" charset="-128"/>
                <a:cs typeface="Arial" panose="020B0604020202020204" pitchFamily="34" charset="0"/>
              </a:rPr>
              <a:t>	The STUDENT INFORMATION MANAGEMENT SYSTEM </a:t>
            </a:r>
            <a:r>
              <a:rPr lang="en-PH" sz="2000" dirty="0">
                <a:latin typeface="Arial" panose="020B0604020202020204" pitchFamily="34" charset="0"/>
                <a:ea typeface="Yu Mincho" panose="020B0400000000000000" pitchFamily="18" charset="-128"/>
                <a:cs typeface="Arial" panose="020B0604020202020204" pitchFamily="34" charset="0"/>
              </a:rPr>
              <a:t>or SIMS  is for </a:t>
            </a:r>
            <a:r>
              <a:rPr lang="en-PH" sz="2000" dirty="0">
                <a:effectLst/>
                <a:latin typeface="Arial" panose="020B0604020202020204" pitchFamily="34" charset="0"/>
                <a:ea typeface="Yu Mincho" panose="020B0400000000000000" pitchFamily="18" charset="-128"/>
                <a:cs typeface="Arial" panose="020B0604020202020204" pitchFamily="34" charset="0"/>
              </a:rPr>
              <a:t>Bachelor of Science in Computer Science  Course of College of Computing Studies Information Communication and Technology of Isabela State University Echague Campus. This project focuses on the Gathering, Analyzing and Reviewing data for the target of the project to cater the different transactions of the Course. These transactions are comprising of gathering of student basic data, class info, schedule of classes, class designation, research and activities that are incorporate with.</a:t>
            </a:r>
            <a:endParaRPr lang="en-US" sz="2000" dirty="0">
              <a:effectLst/>
              <a:latin typeface="Arial" panose="020B0604020202020204" pitchFamily="34" charset="0"/>
              <a:ea typeface="Yu Mincho" panose="020B0400000000000000" pitchFamily="18" charset="-128"/>
              <a:cs typeface="Arial" panose="020B0604020202020204" pitchFamily="34"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871255" y="271849"/>
            <a:ext cx="4131292" cy="1143000"/>
          </a:xfrm>
        </p:spPr>
        <p:txBody>
          <a:bodyPr>
            <a:normAutofit/>
          </a:bodyPr>
          <a:lstStyle/>
          <a:p>
            <a:r>
              <a:rPr lang="en-US" sz="4400" dirty="0">
                <a:solidFill>
                  <a:srgbClr val="FFFFFF"/>
                </a:solidFill>
              </a:rPr>
              <a:t>INTRODUCTION</a:t>
            </a:r>
          </a:p>
        </p:txBody>
      </p:sp>
    </p:spTree>
    <p:extLst>
      <p:ext uri="{BB962C8B-B14F-4D97-AF65-F5344CB8AC3E}">
        <p14:creationId xmlns:p14="http://schemas.microsoft.com/office/powerpoint/2010/main" val="191714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3513DD-7D55-4B2B-A94B-1767AB77B1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955411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21A2DD-1F2C-43A4-A42C-5A652CD990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75"/>
            <a:ext cx="12192000" cy="6851650"/>
          </a:xfrm>
          <a:prstGeom prst="rect">
            <a:avLst/>
          </a:prstGeom>
        </p:spPr>
      </p:pic>
    </p:spTree>
    <p:extLst>
      <p:ext uri="{BB962C8B-B14F-4D97-AF65-F5344CB8AC3E}">
        <p14:creationId xmlns:p14="http://schemas.microsoft.com/office/powerpoint/2010/main" val="24528314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2100CB-91D5-4636-BA40-A90C4F0180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itle 1">
            <a:extLst>
              <a:ext uri="{FF2B5EF4-FFF2-40B4-BE49-F238E27FC236}">
                <a16:creationId xmlns:a16="http://schemas.microsoft.com/office/drawing/2014/main" id="{052019C1-ED0F-4CA9-B28C-65F370A8A236}"/>
              </a:ext>
            </a:extLst>
          </p:cNvPr>
          <p:cNvSpPr>
            <a:spLocks noGrp="1"/>
          </p:cNvSpPr>
          <p:nvPr>
            <p:ph type="ctrTitle"/>
          </p:nvPr>
        </p:nvSpPr>
        <p:spPr>
          <a:xfrm>
            <a:off x="11735" y="2432432"/>
            <a:ext cx="4350200" cy="3892168"/>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Subject List Page</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all offered units per semester and academic year in the curricula.</a:t>
            </a:r>
          </a:p>
        </p:txBody>
      </p:sp>
    </p:spTree>
    <p:extLst>
      <p:ext uri="{BB962C8B-B14F-4D97-AF65-F5344CB8AC3E}">
        <p14:creationId xmlns:p14="http://schemas.microsoft.com/office/powerpoint/2010/main" val="27438732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87AAC3-3E14-49AA-AA04-70D5B52F40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75"/>
            <a:ext cx="12192000" cy="6851650"/>
          </a:xfrm>
          <a:prstGeom prst="rect">
            <a:avLst/>
          </a:prstGeom>
        </p:spPr>
      </p:pic>
      <p:sp>
        <p:nvSpPr>
          <p:cNvPr id="6" name="Title 1">
            <a:extLst>
              <a:ext uri="{FF2B5EF4-FFF2-40B4-BE49-F238E27FC236}">
                <a16:creationId xmlns:a16="http://schemas.microsoft.com/office/drawing/2014/main" id="{50FD9856-0D23-47FF-8736-1EFECD594341}"/>
              </a:ext>
            </a:extLst>
          </p:cNvPr>
          <p:cNvSpPr>
            <a:spLocks noGrp="1"/>
          </p:cNvSpPr>
          <p:nvPr>
            <p:ph type="ctrTitle"/>
          </p:nvPr>
        </p:nvSpPr>
        <p:spPr>
          <a:xfrm>
            <a:off x="11735" y="2432432"/>
            <a:ext cx="4350200" cy="3892168"/>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Subject Page</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subject description and related information's about the subject.</a:t>
            </a:r>
          </a:p>
        </p:txBody>
      </p:sp>
    </p:spTree>
    <p:extLst>
      <p:ext uri="{BB962C8B-B14F-4D97-AF65-F5344CB8AC3E}">
        <p14:creationId xmlns:p14="http://schemas.microsoft.com/office/powerpoint/2010/main" val="12716147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CCBAC7-8017-4166-A6EF-967B7653CA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C5489B7D-092A-4C0D-8BCD-AD693459A6F8}"/>
              </a:ext>
            </a:extLst>
          </p:cNvPr>
          <p:cNvSpPr>
            <a:spLocks noGrp="1"/>
          </p:cNvSpPr>
          <p:nvPr>
            <p:ph type="ctrTitle"/>
          </p:nvPr>
        </p:nvSpPr>
        <p:spPr>
          <a:xfrm>
            <a:off x="11735" y="2432432"/>
            <a:ext cx="4350200" cy="3892168"/>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Activities Menu Page</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Award, Seminar and Competition. This includes the activities participated by the students.</a:t>
            </a:r>
          </a:p>
        </p:txBody>
      </p:sp>
    </p:spTree>
    <p:extLst>
      <p:ext uri="{BB962C8B-B14F-4D97-AF65-F5344CB8AC3E}">
        <p14:creationId xmlns:p14="http://schemas.microsoft.com/office/powerpoint/2010/main" val="12002595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83C2403-B2DD-4820-80D6-FE265D11C6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C7B3A2EB-C8C3-474C-B70C-C6DE5AC3EC80}"/>
              </a:ext>
            </a:extLst>
          </p:cNvPr>
          <p:cNvSpPr>
            <a:spLocks noGrp="1"/>
          </p:cNvSpPr>
          <p:nvPr>
            <p:ph type="ctrTitle"/>
          </p:nvPr>
        </p:nvSpPr>
        <p:spPr>
          <a:xfrm>
            <a:off x="7840259" y="0"/>
            <a:ext cx="4350200" cy="2347784"/>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Awards List Page</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all awards receive by students of the course.</a:t>
            </a:r>
          </a:p>
        </p:txBody>
      </p:sp>
    </p:spTree>
    <p:extLst>
      <p:ext uri="{BB962C8B-B14F-4D97-AF65-F5344CB8AC3E}">
        <p14:creationId xmlns:p14="http://schemas.microsoft.com/office/powerpoint/2010/main" val="13961021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3B1EB3-A40F-40AB-B25C-67D679152E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75"/>
            <a:ext cx="12192000" cy="6851650"/>
          </a:xfrm>
          <a:prstGeom prst="rect">
            <a:avLst/>
          </a:prstGeom>
        </p:spPr>
      </p:pic>
      <p:sp>
        <p:nvSpPr>
          <p:cNvPr id="6" name="Title 1">
            <a:extLst>
              <a:ext uri="{FF2B5EF4-FFF2-40B4-BE49-F238E27FC236}">
                <a16:creationId xmlns:a16="http://schemas.microsoft.com/office/drawing/2014/main" id="{2CCE2511-1859-492D-AECC-F1F2159D966B}"/>
              </a:ext>
            </a:extLst>
          </p:cNvPr>
          <p:cNvSpPr>
            <a:spLocks noGrp="1"/>
          </p:cNvSpPr>
          <p:nvPr>
            <p:ph type="ctrTitle"/>
          </p:nvPr>
        </p:nvSpPr>
        <p:spPr>
          <a:xfrm>
            <a:off x="7842554" y="0"/>
            <a:ext cx="4350200" cy="2360141"/>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Seminars and Webinars Page</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all seminars and webinars attended by students of the course.</a:t>
            </a:r>
          </a:p>
        </p:txBody>
      </p:sp>
    </p:spTree>
    <p:extLst>
      <p:ext uri="{BB962C8B-B14F-4D97-AF65-F5344CB8AC3E}">
        <p14:creationId xmlns:p14="http://schemas.microsoft.com/office/powerpoint/2010/main" val="36307669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41B496-B7BF-4E42-A6D8-9C8EEB7F4E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20C35EC9-F260-4F8C-8B9C-EDE21FB5AA36}"/>
              </a:ext>
            </a:extLst>
          </p:cNvPr>
          <p:cNvSpPr>
            <a:spLocks noGrp="1"/>
          </p:cNvSpPr>
          <p:nvPr>
            <p:ph type="ctrTitle"/>
          </p:nvPr>
        </p:nvSpPr>
        <p:spPr>
          <a:xfrm>
            <a:off x="7842554" y="-41084"/>
            <a:ext cx="4350200" cy="2808998"/>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Competition List Page</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all Competitions participated by the students of the course.</a:t>
            </a:r>
          </a:p>
        </p:txBody>
      </p:sp>
    </p:spTree>
    <p:extLst>
      <p:ext uri="{BB962C8B-B14F-4D97-AF65-F5344CB8AC3E}">
        <p14:creationId xmlns:p14="http://schemas.microsoft.com/office/powerpoint/2010/main" val="22432761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263595" y="246209"/>
            <a:ext cx="7607660" cy="6339942"/>
          </a:xfrm>
          <a:solidFill>
            <a:srgbClr val="FFFFFF">
              <a:alpha val="32157"/>
            </a:srgbClr>
          </a:solidFill>
        </p:spPr>
        <p:txBody>
          <a:bodyPr anchor="ctr">
            <a:noAutofit/>
          </a:bodyPr>
          <a:lstStyle/>
          <a:p>
            <a:pPr marL="0" marR="0">
              <a:lnSpc>
                <a:spcPct val="150000"/>
              </a:lnSpc>
              <a:spcBef>
                <a:spcPts val="0"/>
              </a:spcBef>
              <a:spcAft>
                <a:spcPts val="800"/>
              </a:spcAft>
            </a:pPr>
            <a:r>
              <a:rPr lang="en-PH" sz="1800" b="1" dirty="0">
                <a:effectLst/>
                <a:latin typeface="Times New Roman" panose="02020603050405020304" pitchFamily="18" charset="0"/>
                <a:ea typeface="Calibri" panose="020F0502020204030204" pitchFamily="34" charset="0"/>
                <a:cs typeface="Times New Roman" panose="02020603050405020304" pitchFamily="18" charset="0"/>
              </a:rPr>
              <a:t>Visual Studio Code- </a:t>
            </a:r>
            <a:r>
              <a:rPr lang="en-PH" sz="1800" dirty="0">
                <a:effectLst/>
                <a:latin typeface="Times New Roman" panose="02020603050405020304" pitchFamily="18" charset="0"/>
                <a:ea typeface="Calibri" panose="020F0502020204030204" pitchFamily="34" charset="0"/>
                <a:cs typeface="Times New Roman" panose="02020603050405020304" pitchFamily="18" charset="0"/>
              </a:rPr>
              <a:t>is a streamlined code editor with support for development operations like debugging, task running, and version control. Use it to code in any programming language, without switching editors. Visual Studio Code has support for many languages, including Python, Java, C++, JavaScript, and more.  It aims to provide just the tools a developer for a quick-build-debug cycle and leave more complex workflows fuller featured IDEs, such as Visual Studio IDE.</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PH" sz="1800" b="1" dirty="0">
                <a:effectLst/>
                <a:latin typeface="Times New Roman" panose="02020603050405020304" pitchFamily="18" charset="0"/>
                <a:ea typeface="Calibri" panose="020F0502020204030204" pitchFamily="34" charset="0"/>
                <a:cs typeface="Times New Roman" panose="02020603050405020304" pitchFamily="18" charset="0"/>
              </a:rPr>
              <a:t>	MySQL – </a:t>
            </a:r>
            <a:r>
              <a:rPr lang="en-PH" sz="1800" dirty="0">
                <a:effectLst/>
                <a:latin typeface="Times New Roman" panose="02020603050405020304" pitchFamily="18" charset="0"/>
                <a:ea typeface="Calibri" panose="020F0502020204030204" pitchFamily="34" charset="0"/>
                <a:cs typeface="Times New Roman" panose="02020603050405020304" pitchFamily="18" charset="0"/>
              </a:rPr>
              <a:t>is free and open source software under the terms of the GNU (General Public License, and is also available under a variety of propriety licenses. MySQL was owned and sponsored by the Swedish company MySQL AB, which was bought by Sun Microsystem (now Oracle Corporation). In 2010, when Oracle acquired Sun, </a:t>
            </a:r>
            <a:r>
              <a:rPr lang="en-PH" sz="1800" dirty="0" err="1">
                <a:effectLst/>
                <a:latin typeface="Times New Roman" panose="02020603050405020304" pitchFamily="18" charset="0"/>
                <a:ea typeface="Calibri" panose="020F0502020204030204" pitchFamily="34" charset="0"/>
                <a:cs typeface="Times New Roman" panose="02020603050405020304" pitchFamily="18" charset="0"/>
              </a:rPr>
              <a:t>Widenius</a:t>
            </a:r>
            <a:r>
              <a:rPr lang="en-PH" sz="1800" dirty="0">
                <a:effectLst/>
                <a:latin typeface="Times New Roman" panose="02020603050405020304" pitchFamily="18" charset="0"/>
                <a:ea typeface="Calibri" panose="020F0502020204030204" pitchFamily="34" charset="0"/>
                <a:cs typeface="Times New Roman" panose="02020603050405020304" pitchFamily="18" charset="0"/>
              </a:rPr>
              <a:t> forked the open-source MySQL Project to create MariaDB.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sz="2000" dirty="0">
              <a:effectLst/>
              <a:latin typeface="Arial" panose="020B0604020202020204" pitchFamily="34" charset="0"/>
              <a:ea typeface="Yu Mincho" panose="020B0400000000000000" pitchFamily="18" charset="-128"/>
              <a:cs typeface="Arial" panose="020B0604020202020204" pitchFamily="34"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871255" y="271849"/>
            <a:ext cx="4131292" cy="1143000"/>
          </a:xfrm>
        </p:spPr>
        <p:txBody>
          <a:bodyPr>
            <a:normAutofit/>
          </a:bodyPr>
          <a:lstStyle/>
          <a:p>
            <a:r>
              <a:rPr lang="en-US" sz="4400" dirty="0">
                <a:solidFill>
                  <a:srgbClr val="FFFFFF"/>
                </a:solidFill>
              </a:rPr>
              <a:t>RESULTS</a:t>
            </a:r>
          </a:p>
        </p:txBody>
      </p:sp>
    </p:spTree>
    <p:extLst>
      <p:ext uri="{BB962C8B-B14F-4D97-AF65-F5344CB8AC3E}">
        <p14:creationId xmlns:p14="http://schemas.microsoft.com/office/powerpoint/2010/main" val="42868204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263595" y="246209"/>
            <a:ext cx="7607660" cy="6339942"/>
          </a:xfrm>
          <a:solidFill>
            <a:srgbClr val="FFFFFF">
              <a:alpha val="32157"/>
            </a:srgbClr>
          </a:solidFill>
        </p:spPr>
        <p:txBody>
          <a:bodyPr anchor="ctr">
            <a:noAutofit/>
          </a:bodyPr>
          <a:lstStyle/>
          <a:p>
            <a:pPr marL="0" marR="0">
              <a:lnSpc>
                <a:spcPct val="150000"/>
              </a:lnSpc>
              <a:spcBef>
                <a:spcPts val="0"/>
              </a:spcBef>
              <a:spcAft>
                <a:spcPts val="800"/>
              </a:spcAft>
            </a:pPr>
            <a:r>
              <a:rPr lang="en-PH" sz="1800" b="1" dirty="0">
                <a:effectLst/>
                <a:latin typeface="Times New Roman" panose="02020603050405020304" pitchFamily="18" charset="0"/>
                <a:ea typeface="Calibri" panose="020F0502020204030204" pitchFamily="34" charset="0"/>
                <a:cs typeface="Times New Roman" panose="02020603050405020304" pitchFamily="18" charset="0"/>
              </a:rPr>
              <a:t>Adobe XD – </a:t>
            </a:r>
            <a:r>
              <a:rPr lang="en-PH" sz="1800" dirty="0">
                <a:effectLst/>
                <a:latin typeface="Times New Roman" panose="02020603050405020304" pitchFamily="18" charset="0"/>
                <a:ea typeface="Calibri" panose="020F0502020204030204" pitchFamily="34" charset="0"/>
                <a:cs typeface="Times New Roman" panose="02020603050405020304" pitchFamily="18" charset="0"/>
              </a:rPr>
              <a:t>is a powerful and easy-to-use vector-based experience design platform that gives teams the tools they need to craft the world’s best experiences collaboratively. Adobe XD helps to craft prototypes that look and feel like the real thing, so you can communicate your design vision and maintain alignment across your team efficiently.</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PH"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PH" sz="1800" b="1" dirty="0">
                <a:effectLst/>
                <a:latin typeface="Times New Roman" panose="02020603050405020304" pitchFamily="18" charset="0"/>
                <a:ea typeface="Calibri" panose="020F0502020204030204" pitchFamily="34" charset="0"/>
                <a:cs typeface="Times New Roman" panose="02020603050405020304" pitchFamily="18" charset="0"/>
              </a:rPr>
              <a:t>Adobe Photoshop- </a:t>
            </a:r>
            <a:r>
              <a:rPr lang="en-PH" sz="1800" dirty="0">
                <a:effectLst/>
                <a:latin typeface="Times New Roman" panose="02020603050405020304" pitchFamily="18" charset="0"/>
                <a:ea typeface="Calibri" panose="020F0502020204030204" pitchFamily="34" charset="0"/>
                <a:cs typeface="Times New Roman" panose="02020603050405020304" pitchFamily="18" charset="0"/>
              </a:rPr>
              <a:t>is software that is extremely used for raster image editing, graphic design and digital art. It makes use of layering to allow for depth and flexibility in the design and editing process, as well as provide powerful editing tools, that when combined, are capable of just about anything.</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sz="2000" dirty="0">
              <a:effectLst/>
              <a:latin typeface="Arial" panose="020B0604020202020204" pitchFamily="34" charset="0"/>
              <a:ea typeface="Yu Mincho" panose="020B0400000000000000" pitchFamily="18" charset="-128"/>
              <a:cs typeface="Arial" panose="020B0604020202020204" pitchFamily="34"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871255" y="271849"/>
            <a:ext cx="4131292" cy="1143000"/>
          </a:xfrm>
        </p:spPr>
        <p:txBody>
          <a:bodyPr>
            <a:normAutofit/>
          </a:bodyPr>
          <a:lstStyle/>
          <a:p>
            <a:r>
              <a:rPr lang="en-US" sz="4400" dirty="0">
                <a:solidFill>
                  <a:srgbClr val="FFFFFF"/>
                </a:solidFill>
              </a:rPr>
              <a:t>RESULTS</a:t>
            </a:r>
          </a:p>
        </p:txBody>
      </p:sp>
    </p:spTree>
    <p:extLst>
      <p:ext uri="{BB962C8B-B14F-4D97-AF65-F5344CB8AC3E}">
        <p14:creationId xmlns:p14="http://schemas.microsoft.com/office/powerpoint/2010/main" val="22630651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263595" y="246209"/>
            <a:ext cx="7607660" cy="6339942"/>
          </a:xfrm>
          <a:solidFill>
            <a:srgbClr val="FFFFFF">
              <a:alpha val="32157"/>
            </a:srgbClr>
          </a:solidFill>
        </p:spPr>
        <p:txBody>
          <a:bodyPr anchor="ctr">
            <a:noAutofit/>
          </a:bodyPr>
          <a:lstStyle/>
          <a:p>
            <a:pPr marL="0" marR="0" algn="just">
              <a:lnSpc>
                <a:spcPct val="150000"/>
              </a:lnSpc>
              <a:spcBef>
                <a:spcPts val="0"/>
              </a:spcBef>
              <a:spcAft>
                <a:spcPts val="800"/>
              </a:spcAft>
            </a:pPr>
            <a:r>
              <a:rPr lang="en-PH" sz="2000" dirty="0">
                <a:effectLst/>
                <a:latin typeface="Arial" panose="020B0604020202020204" pitchFamily="34" charset="0"/>
                <a:ea typeface="Yu Mincho" panose="020B0400000000000000" pitchFamily="18" charset="-128"/>
                <a:cs typeface="Arial" panose="020B0604020202020204" pitchFamily="34" charset="0"/>
              </a:rPr>
              <a:t>Bachelor of Science in Computer Science, Program Chair experience the following problems in the current system is it was a network-based system; No web-based system of higher year of the course; Difficult of accessing in real-time for quick change of schedule/s or changing of professor/s on a subject/s. Also, the SPS will act as newsfeed for changes for an accurate information to students whom have difficulty in contacting their professor/s. The College Secretary uses the network-based system for the repository of grades and unit or subject that a student has taken; for announcing schedules or change to their subject Messenger App is used; late announcement due to poor internet connections are one major problem she encounters. </a:t>
            </a:r>
            <a:br>
              <a:rPr lang="en-US" sz="2000" dirty="0">
                <a:effectLst/>
                <a:latin typeface="Arial" panose="020B0604020202020204" pitchFamily="34" charset="0"/>
                <a:ea typeface="Yu Mincho" panose="020B0400000000000000" pitchFamily="18" charset="-128"/>
                <a:cs typeface="Arial" panose="020B0604020202020204" pitchFamily="34" charset="0"/>
              </a:rPr>
            </a:br>
            <a:r>
              <a:rPr lang="en-PH" sz="2000" dirty="0">
                <a:effectLst/>
                <a:latin typeface="Arial" panose="020B0604020202020204" pitchFamily="34" charset="0"/>
                <a:ea typeface="Yu Mincho" panose="020B0400000000000000" pitchFamily="18" charset="-128"/>
                <a:cs typeface="Arial" panose="020B0604020202020204" pitchFamily="34" charset="0"/>
              </a:rPr>
              <a:t>	</a:t>
            </a:r>
            <a:endParaRPr lang="en-US" sz="2000" dirty="0">
              <a:effectLst/>
              <a:latin typeface="Arial" panose="020B0604020202020204" pitchFamily="34" charset="0"/>
              <a:ea typeface="Yu Mincho" panose="020B0400000000000000" pitchFamily="18" charset="-128"/>
              <a:cs typeface="Arial" panose="020B0604020202020204" pitchFamily="34"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871255" y="271849"/>
            <a:ext cx="4131292" cy="1143000"/>
          </a:xfrm>
        </p:spPr>
        <p:txBody>
          <a:bodyPr>
            <a:normAutofit/>
          </a:bodyPr>
          <a:lstStyle/>
          <a:p>
            <a:r>
              <a:rPr lang="en-US" sz="4400" dirty="0">
                <a:solidFill>
                  <a:srgbClr val="FFFFFF"/>
                </a:solidFill>
              </a:rPr>
              <a:t>INTRODUCTION</a:t>
            </a:r>
          </a:p>
        </p:txBody>
      </p:sp>
    </p:spTree>
    <p:extLst>
      <p:ext uri="{BB962C8B-B14F-4D97-AF65-F5344CB8AC3E}">
        <p14:creationId xmlns:p14="http://schemas.microsoft.com/office/powerpoint/2010/main" val="26759727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263595" y="246209"/>
            <a:ext cx="7607660" cy="6339942"/>
          </a:xfrm>
          <a:solidFill>
            <a:srgbClr val="FFFFFF">
              <a:alpha val="32157"/>
            </a:srgbClr>
          </a:solidFill>
        </p:spPr>
        <p:txBody>
          <a:bodyPr anchor="ctr">
            <a:noAutofit/>
          </a:bodyPr>
          <a:lstStyle/>
          <a:p>
            <a:pPr marL="0" marR="0">
              <a:lnSpc>
                <a:spcPct val="150000"/>
              </a:lnSpc>
              <a:spcBef>
                <a:spcPts val="0"/>
              </a:spcBef>
              <a:spcAft>
                <a:spcPts val="800"/>
              </a:spcAft>
            </a:pPr>
            <a:r>
              <a:rPr lang="en-PH" sz="1800" b="1" dirty="0">
                <a:effectLst/>
                <a:latin typeface="Times New Roman" panose="02020603050405020304" pitchFamily="18" charset="0"/>
                <a:ea typeface="Calibri" panose="020F0502020204030204" pitchFamily="34" charset="0"/>
                <a:cs typeface="Times New Roman" panose="02020603050405020304" pitchFamily="18" charset="0"/>
              </a:rPr>
              <a:t>Adobe Illustrator- </a:t>
            </a:r>
            <a:r>
              <a:rPr lang="en-PH" sz="1800" dirty="0">
                <a:effectLst/>
                <a:latin typeface="Times New Roman" panose="02020603050405020304" pitchFamily="18" charset="0"/>
                <a:ea typeface="Calibri" panose="020F0502020204030204" pitchFamily="34" charset="0"/>
                <a:cs typeface="Times New Roman" panose="02020603050405020304" pitchFamily="18" charset="0"/>
              </a:rPr>
              <a:t>is the industry standard design app that lets you capture your creative vision with shapes, color, effects, and topography. It is used to create a variety of digital and printed images, including cartoons, charts, diagrams, graphs, logos, and illustrations. Illustrator allows a user to import a photograph and use it as a guide to trace an object in the photograph.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PH"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PH" sz="1800" b="1" dirty="0">
                <a:effectLst/>
                <a:latin typeface="Times New Roman" panose="02020603050405020304" pitchFamily="18" charset="0"/>
                <a:ea typeface="Calibri" panose="020F0502020204030204" pitchFamily="34" charset="0"/>
                <a:cs typeface="Times New Roman" panose="02020603050405020304" pitchFamily="18" charset="0"/>
              </a:rPr>
              <a:t>Gitkraken- </a:t>
            </a:r>
            <a:r>
              <a:rPr lang="en-PH" sz="1800" dirty="0">
                <a:effectLst/>
                <a:latin typeface="Times New Roman" panose="02020603050405020304" pitchFamily="18" charset="0"/>
                <a:ea typeface="Calibri" panose="020F0502020204030204" pitchFamily="34" charset="0"/>
                <a:cs typeface="Times New Roman" panose="02020603050405020304" pitchFamily="18" charset="0"/>
              </a:rPr>
              <a:t>it is a powerful and elegant multiplatform graphical interface for Git developed by Axosoft, as an alternative to command line. In a simple way, we can keep a complete track of our repositories, see branches, tags, and create new, all the history of our work, commits and so on.</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PH"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PH" sz="1800" b="1" dirty="0">
                <a:effectLst/>
                <a:latin typeface="Times New Roman" panose="02020603050405020304" pitchFamily="18" charset="0"/>
                <a:ea typeface="Calibri" panose="020F0502020204030204" pitchFamily="34" charset="0"/>
                <a:cs typeface="Times New Roman" panose="02020603050405020304" pitchFamily="18" charset="0"/>
              </a:rPr>
              <a:t>XAMPP- </a:t>
            </a:r>
            <a:r>
              <a:rPr lang="en-PH" sz="1800" dirty="0">
                <a:effectLst/>
                <a:latin typeface="Times New Roman" panose="02020603050405020304" pitchFamily="18" charset="0"/>
                <a:ea typeface="Calibri" panose="020F0502020204030204" pitchFamily="34" charset="0"/>
                <a:cs typeface="Times New Roman" panose="02020603050405020304" pitchFamily="18" charset="0"/>
              </a:rPr>
              <a:t>is an abbreviation for cross-platform, Apache, MySQL, PHP and Perl, and it allows you to build WordPress site offline, on a local web server on your computer. This simple and lightweight solution works on Windows, Linux, and Mac- hence the “cross-platform’ part.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sz="2000" dirty="0">
              <a:effectLst/>
              <a:latin typeface="Arial" panose="020B0604020202020204" pitchFamily="34" charset="0"/>
              <a:ea typeface="Yu Mincho" panose="020B0400000000000000" pitchFamily="18" charset="-128"/>
              <a:cs typeface="Arial" panose="020B0604020202020204" pitchFamily="34"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871255" y="271849"/>
            <a:ext cx="4131292" cy="1143000"/>
          </a:xfrm>
        </p:spPr>
        <p:txBody>
          <a:bodyPr>
            <a:normAutofit/>
          </a:bodyPr>
          <a:lstStyle/>
          <a:p>
            <a:r>
              <a:rPr lang="en-US" sz="4400" dirty="0">
                <a:solidFill>
                  <a:srgbClr val="FFFFFF"/>
                </a:solidFill>
              </a:rPr>
              <a:t>RESULTS</a:t>
            </a:r>
          </a:p>
        </p:txBody>
      </p:sp>
    </p:spTree>
    <p:extLst>
      <p:ext uri="{BB962C8B-B14F-4D97-AF65-F5344CB8AC3E}">
        <p14:creationId xmlns:p14="http://schemas.microsoft.com/office/powerpoint/2010/main" val="38682117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263595" y="246209"/>
            <a:ext cx="7607660" cy="6339942"/>
          </a:xfrm>
          <a:solidFill>
            <a:srgbClr val="FFFFFF">
              <a:alpha val="32157"/>
            </a:srgbClr>
          </a:solidFill>
        </p:spPr>
        <p:txBody>
          <a:bodyPr anchor="ctr">
            <a:noAutofit/>
          </a:bodyPr>
          <a:lstStyle/>
          <a:p>
            <a:pPr marL="0" marR="0" algn="just">
              <a:lnSpc>
                <a:spcPct val="150000"/>
              </a:lnSpc>
              <a:spcBef>
                <a:spcPts val="0"/>
              </a:spcBef>
              <a:spcAft>
                <a:spcPts val="800"/>
              </a:spcAft>
            </a:pPr>
            <a:br>
              <a:rPr lang="en-PH" sz="2000" dirty="0">
                <a:effectLst/>
                <a:latin typeface="Times New Roman" panose="02020603050405020304" pitchFamily="18" charset="0"/>
                <a:ea typeface="Calibri" panose="020F0502020204030204" pitchFamily="34" charset="0"/>
                <a:cs typeface="Times New Roman" panose="02020603050405020304" pitchFamily="18" charset="0"/>
              </a:rPr>
            </a:br>
            <a:r>
              <a:rPr lang="en-PH" sz="2000" dirty="0">
                <a:effectLst/>
                <a:latin typeface="Times New Roman" panose="02020603050405020304" pitchFamily="18" charset="0"/>
                <a:ea typeface="Calibri" panose="020F0502020204030204" pitchFamily="34" charset="0"/>
                <a:cs typeface="Times New Roman" panose="02020603050405020304" pitchFamily="18" charset="0"/>
              </a:rPr>
              <a:t>	The system will have two types of users, the first user is the administrator which is the Program Chair followed by the class president. The system is capable to Manage Students’ Records such as the following, the first is the student manage profile in which the system is capable to collect the basic information of the student’s including the name, address, contacts and scholarship grant. It also includes the subjects enrolled for every student and professor involved. Next the system is capable to Manage Student Activities wherein the system is capable to track the different contested activities, who are the following students are willing to join and update the award that given to the students. It also includes the update of the different webinars that related to the course.</a:t>
            </a:r>
            <a:br>
              <a:rPr lang="en-US" sz="2000" dirty="0">
                <a:effectLst/>
                <a:latin typeface="Calibri" panose="020F0502020204030204" pitchFamily="34" charset="0"/>
                <a:ea typeface="Calibri" panose="020F0502020204030204" pitchFamily="34" charset="0"/>
                <a:cs typeface="Times New Roman" panose="02020603050405020304" pitchFamily="18" charset="0"/>
              </a:rPr>
            </a:br>
            <a:endParaRPr lang="en-US" sz="2000" dirty="0">
              <a:effectLst/>
              <a:latin typeface="Arial" panose="020B0604020202020204" pitchFamily="34" charset="0"/>
              <a:ea typeface="Yu Mincho" panose="020B0400000000000000" pitchFamily="18" charset="-128"/>
              <a:cs typeface="Arial" panose="020B0604020202020204" pitchFamily="34"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871255" y="271849"/>
            <a:ext cx="4131292" cy="1143000"/>
          </a:xfrm>
        </p:spPr>
        <p:txBody>
          <a:bodyPr>
            <a:normAutofit/>
          </a:bodyPr>
          <a:lstStyle/>
          <a:p>
            <a:r>
              <a:rPr lang="en-US" sz="4400" dirty="0">
                <a:solidFill>
                  <a:srgbClr val="FFFFFF"/>
                </a:solidFill>
              </a:rPr>
              <a:t>DISCUSSION</a:t>
            </a:r>
          </a:p>
        </p:txBody>
      </p:sp>
    </p:spTree>
    <p:extLst>
      <p:ext uri="{BB962C8B-B14F-4D97-AF65-F5344CB8AC3E}">
        <p14:creationId xmlns:p14="http://schemas.microsoft.com/office/powerpoint/2010/main" val="11684090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263595" y="246209"/>
            <a:ext cx="7607660" cy="6339942"/>
          </a:xfrm>
          <a:solidFill>
            <a:srgbClr val="FFFFFF">
              <a:alpha val="32157"/>
            </a:srgbClr>
          </a:solidFill>
        </p:spPr>
        <p:txBody>
          <a:bodyPr anchor="ctr">
            <a:noAutofit/>
          </a:bodyPr>
          <a:lstStyle/>
          <a:p>
            <a:pPr marL="0" marR="0" algn="just">
              <a:lnSpc>
                <a:spcPct val="150000"/>
              </a:lnSpc>
              <a:spcBef>
                <a:spcPts val="0"/>
              </a:spcBef>
              <a:spcAft>
                <a:spcPts val="800"/>
              </a:spcAft>
            </a:pPr>
            <a:r>
              <a:rPr lang="en-PH" sz="2000" dirty="0">
                <a:effectLst/>
                <a:latin typeface="Times New Roman" panose="02020603050405020304" pitchFamily="18" charset="0"/>
                <a:ea typeface="Calibri" panose="020F0502020204030204" pitchFamily="34" charset="0"/>
                <a:cs typeface="Times New Roman" panose="02020603050405020304" pitchFamily="18" charset="0"/>
              </a:rPr>
              <a:t>And under the Manage Student Research Repository, the system is capable to store and retrieve student researches base by the titles and the abstracts. Another set of users of the system is the (Representative) account where in the user is capable to manage student information of their section. Wherein the class president/vice-president can update student’s information, update student’s activities.</a:t>
            </a:r>
            <a:br>
              <a:rPr lang="en-US" sz="2000" dirty="0">
                <a:effectLst/>
                <a:latin typeface="Calibri" panose="020F0502020204030204" pitchFamily="34" charset="0"/>
                <a:ea typeface="Calibri" panose="020F0502020204030204" pitchFamily="34" charset="0"/>
                <a:cs typeface="Times New Roman" panose="02020603050405020304" pitchFamily="18" charset="0"/>
              </a:rPr>
            </a:br>
            <a:r>
              <a:rPr lang="en-PH" sz="2000" dirty="0">
                <a:effectLst/>
                <a:latin typeface="Times New Roman" panose="02020603050405020304" pitchFamily="18" charset="0"/>
                <a:ea typeface="Calibri" panose="020F0502020204030204" pitchFamily="34" charset="0"/>
                <a:cs typeface="Times New Roman" panose="02020603050405020304" pitchFamily="18" charset="0"/>
              </a:rPr>
              <a:t>The System will be designed using Adobe XD as the interface prototyping of the user to the system. The System will be developed using HTML, PHP, JavaScript and CSS. The database of the system is MySQL server as the repository of data. It is a web-based system that will used two layer of architecture application layer and data layer. The System is a web-based system. It means that is accessible using a Web browser and is therefore accessible from anywhere in the world via the Web using any device.</a:t>
            </a:r>
            <a:endParaRPr lang="en-US" sz="2000" dirty="0">
              <a:effectLst/>
              <a:latin typeface="Arial" panose="020B0604020202020204" pitchFamily="34" charset="0"/>
              <a:ea typeface="Yu Mincho" panose="020B0400000000000000" pitchFamily="18" charset="-128"/>
              <a:cs typeface="Arial" panose="020B0604020202020204" pitchFamily="34"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871255" y="271849"/>
            <a:ext cx="4131292" cy="1143000"/>
          </a:xfrm>
        </p:spPr>
        <p:txBody>
          <a:bodyPr>
            <a:normAutofit/>
          </a:bodyPr>
          <a:lstStyle/>
          <a:p>
            <a:r>
              <a:rPr lang="en-US" sz="4400" dirty="0">
                <a:solidFill>
                  <a:srgbClr val="FFFFFF"/>
                </a:solidFill>
              </a:rPr>
              <a:t>DISCUSSION</a:t>
            </a:r>
          </a:p>
        </p:txBody>
      </p:sp>
    </p:spTree>
    <p:extLst>
      <p:ext uri="{BB962C8B-B14F-4D97-AF65-F5344CB8AC3E}">
        <p14:creationId xmlns:p14="http://schemas.microsoft.com/office/powerpoint/2010/main" val="21633260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2B4A0F17-987E-46D8-92CD-D034FD5E9852}"/>
              </a:ext>
            </a:extLst>
          </p:cNvPr>
          <p:cNvSpPr>
            <a:spLocks noGrp="1"/>
          </p:cNvSpPr>
          <p:nvPr>
            <p:ph type="subTitle" idx="1"/>
          </p:nvPr>
        </p:nvSpPr>
        <p:spPr>
          <a:xfrm>
            <a:off x="1100051" y="5225240"/>
            <a:ext cx="10058400" cy="1143000"/>
          </a:xfrm>
        </p:spPr>
        <p:txBody>
          <a:bodyPr>
            <a:normAutofit/>
          </a:bodyPr>
          <a:lstStyle/>
          <a:p>
            <a:r>
              <a:rPr lang="en-US" sz="6000" dirty="0">
                <a:solidFill>
                  <a:srgbClr val="FFFFFF"/>
                </a:solidFill>
              </a:rPr>
              <a:t>Thank you for listening</a:t>
            </a:r>
          </a:p>
        </p:txBody>
      </p:sp>
    </p:spTree>
    <p:extLst>
      <p:ext uri="{BB962C8B-B14F-4D97-AF65-F5344CB8AC3E}">
        <p14:creationId xmlns:p14="http://schemas.microsoft.com/office/powerpoint/2010/main" val="1914984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263595" y="246209"/>
            <a:ext cx="7607660" cy="6339942"/>
          </a:xfrm>
          <a:solidFill>
            <a:srgbClr val="FFFFFF">
              <a:alpha val="32157"/>
            </a:srgbClr>
          </a:solidFill>
        </p:spPr>
        <p:txBody>
          <a:bodyPr anchor="ctr">
            <a:noAutofit/>
          </a:bodyPr>
          <a:lstStyle/>
          <a:p>
            <a:pPr marL="0" marR="0" algn="just">
              <a:lnSpc>
                <a:spcPct val="150000"/>
              </a:lnSpc>
              <a:spcBef>
                <a:spcPts val="0"/>
              </a:spcBef>
              <a:spcAft>
                <a:spcPts val="800"/>
              </a:spcAft>
            </a:pPr>
            <a:r>
              <a:rPr lang="en-US" sz="2000" dirty="0">
                <a:effectLst/>
                <a:latin typeface="Arial" panose="020B0604020202020204" pitchFamily="34" charset="0"/>
                <a:ea typeface="Yu Mincho" panose="020B0400000000000000" pitchFamily="18" charset="-128"/>
                <a:cs typeface="Arial" panose="020B0604020202020204" pitchFamily="34" charset="0"/>
              </a:rPr>
              <a:t>	 In order to solve the current problems of Bachelor of Science in Computer Science Course, the proponent will design and develop a Web-Based System Student Profiling System to monitor and inform students and professors in the College Course. Using the system, the data will be analyzed automatically by the system in a tabular format. The data are now organized and the records of the different rates are stored in the Database of the system.</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871255" y="271849"/>
            <a:ext cx="4131292" cy="1143000"/>
          </a:xfrm>
        </p:spPr>
        <p:txBody>
          <a:bodyPr>
            <a:normAutofit/>
          </a:bodyPr>
          <a:lstStyle/>
          <a:p>
            <a:r>
              <a:rPr lang="en-US" sz="4400" dirty="0">
                <a:solidFill>
                  <a:srgbClr val="FFFFFF"/>
                </a:solidFill>
              </a:rPr>
              <a:t>INTRODUCTION</a:t>
            </a:r>
          </a:p>
        </p:txBody>
      </p:sp>
    </p:spTree>
    <p:extLst>
      <p:ext uri="{BB962C8B-B14F-4D97-AF65-F5344CB8AC3E}">
        <p14:creationId xmlns:p14="http://schemas.microsoft.com/office/powerpoint/2010/main" val="89143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263595" y="246209"/>
            <a:ext cx="7607660" cy="6339942"/>
          </a:xfrm>
          <a:solidFill>
            <a:srgbClr val="FFFFFF">
              <a:alpha val="32157"/>
            </a:srgbClr>
          </a:solidFill>
        </p:spPr>
        <p:txBody>
          <a:bodyPr anchor="ctr">
            <a:noAutofit/>
          </a:bodyPr>
          <a:lstStyle/>
          <a:p>
            <a:pPr marL="0" marR="0" algn="just">
              <a:lnSpc>
                <a:spcPct val="150000"/>
              </a:lnSpc>
              <a:spcBef>
                <a:spcPts val="0"/>
              </a:spcBef>
              <a:spcAft>
                <a:spcPts val="800"/>
              </a:spcAft>
            </a:pPr>
            <a:r>
              <a:rPr lang="en-US" sz="2000" dirty="0">
                <a:latin typeface="Arial" panose="020B0604020202020204" pitchFamily="34" charset="0"/>
                <a:ea typeface="Yu Mincho" panose="020B0400000000000000" pitchFamily="18" charset="-128"/>
                <a:cs typeface="Arial" panose="020B0604020202020204" pitchFamily="34" charset="0"/>
              </a:rPr>
              <a:t>RAPID APPLICATION DEVELOPMENT </a:t>
            </a:r>
            <a:br>
              <a:rPr lang="en-US" sz="2000" dirty="0">
                <a:latin typeface="Arial" panose="020B0604020202020204" pitchFamily="34" charset="0"/>
                <a:ea typeface="Yu Mincho" panose="020B0400000000000000" pitchFamily="18" charset="-128"/>
                <a:cs typeface="Arial" panose="020B0604020202020204" pitchFamily="34" charset="0"/>
              </a:rPr>
            </a:br>
            <a:r>
              <a:rPr lang="en-US" sz="2000" dirty="0">
                <a:latin typeface="Arial" panose="020B0604020202020204" pitchFamily="34" charset="0"/>
                <a:ea typeface="Yu Mincho" panose="020B0400000000000000" pitchFamily="18" charset="-128"/>
                <a:cs typeface="Arial" panose="020B0604020202020204" pitchFamily="34" charset="0"/>
              </a:rPr>
              <a:t>	Rapid Application Development (RAD) is a form of agile software development methodology that prioritizes rapid prototype releases and iterations. Unlike the Waterfall method, RAD emphasizes the use of software and user feedback over strict planning and requirements recording.</a:t>
            </a:r>
            <a:endParaRPr lang="en-US" sz="2000" dirty="0">
              <a:effectLst/>
              <a:latin typeface="Arial" panose="020B0604020202020204" pitchFamily="34" charset="0"/>
              <a:ea typeface="Yu Mincho" panose="020B0400000000000000" pitchFamily="18" charset="-128"/>
              <a:cs typeface="Arial" panose="020B0604020202020204" pitchFamily="34"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871255" y="271849"/>
            <a:ext cx="4131292" cy="1143000"/>
          </a:xfrm>
        </p:spPr>
        <p:txBody>
          <a:bodyPr>
            <a:normAutofit/>
          </a:bodyPr>
          <a:lstStyle/>
          <a:p>
            <a:r>
              <a:rPr lang="en-US" sz="4400" dirty="0">
                <a:solidFill>
                  <a:srgbClr val="FFFFFF"/>
                </a:solidFill>
              </a:rPr>
              <a:t>METHODOLOGY</a:t>
            </a:r>
          </a:p>
        </p:txBody>
      </p:sp>
    </p:spTree>
    <p:extLst>
      <p:ext uri="{BB962C8B-B14F-4D97-AF65-F5344CB8AC3E}">
        <p14:creationId xmlns:p14="http://schemas.microsoft.com/office/powerpoint/2010/main" val="27369622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Subtitle 2">
            <a:extLst>
              <a:ext uri="{FF2B5EF4-FFF2-40B4-BE49-F238E27FC236}">
                <a16:creationId xmlns:a16="http://schemas.microsoft.com/office/drawing/2014/main" id="{3625CD7A-7E30-445E-95B5-E49A25B7B53F}"/>
              </a:ext>
            </a:extLst>
          </p:cNvPr>
          <p:cNvSpPr>
            <a:spLocks noGrp="1"/>
          </p:cNvSpPr>
          <p:nvPr>
            <p:ph type="subTitle" idx="1"/>
          </p:nvPr>
        </p:nvSpPr>
        <p:spPr>
          <a:xfrm>
            <a:off x="1100051" y="5225240"/>
            <a:ext cx="10058400" cy="1143000"/>
          </a:xfrm>
        </p:spPr>
        <p:txBody>
          <a:bodyPr>
            <a:normAutofit/>
          </a:bodyPr>
          <a:lstStyle/>
          <a:p>
            <a:r>
              <a:rPr lang="en-US" sz="6000" dirty="0">
                <a:solidFill>
                  <a:srgbClr val="FFFFFF"/>
                </a:solidFill>
              </a:rPr>
              <a:t>methodology</a:t>
            </a:r>
          </a:p>
        </p:txBody>
      </p:sp>
      <p:pic>
        <p:nvPicPr>
          <p:cNvPr id="4" name="Picture 3">
            <a:extLst>
              <a:ext uri="{FF2B5EF4-FFF2-40B4-BE49-F238E27FC236}">
                <a16:creationId xmlns:a16="http://schemas.microsoft.com/office/drawing/2014/main" id="{D8AE6F9E-B505-4D55-A1F8-2CBAAD5DF6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1" y="0"/>
            <a:ext cx="12198352" cy="6858000"/>
          </a:xfrm>
          <a:prstGeom prst="rect">
            <a:avLst/>
          </a:prstGeom>
        </p:spPr>
      </p:pic>
    </p:spTree>
    <p:extLst>
      <p:ext uri="{BB962C8B-B14F-4D97-AF65-F5344CB8AC3E}">
        <p14:creationId xmlns:p14="http://schemas.microsoft.com/office/powerpoint/2010/main" val="1017484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263595" y="246209"/>
            <a:ext cx="7607660" cy="6339942"/>
          </a:xfrm>
          <a:solidFill>
            <a:srgbClr val="FFFFFF">
              <a:alpha val="32157"/>
            </a:srgbClr>
          </a:solidFill>
        </p:spPr>
        <p:txBody>
          <a:bodyPr anchor="ctr">
            <a:noAutofit/>
          </a:bodyPr>
          <a:lstStyle/>
          <a:p>
            <a:pPr marL="0" marR="0" algn="just">
              <a:lnSpc>
                <a:spcPct val="150000"/>
              </a:lnSpc>
              <a:spcBef>
                <a:spcPts val="0"/>
              </a:spcBef>
              <a:spcAft>
                <a:spcPts val="800"/>
              </a:spcAft>
            </a:pPr>
            <a:r>
              <a:rPr lang="en-US" sz="2000" dirty="0">
                <a:latin typeface="Arial" panose="020B0604020202020204" pitchFamily="34" charset="0"/>
                <a:ea typeface="Yu Mincho" panose="020B0400000000000000" pitchFamily="18" charset="-128"/>
                <a:cs typeface="Arial" panose="020B0604020202020204" pitchFamily="34" charset="0"/>
              </a:rPr>
              <a:t>The Bachelor of Science in Computer Science is a four-year program that includes the study of computing concepts and theories, algorithmic foundations, and new developments in computing. The program prepares its students to design and create algorithmically complex software and develop new and effective algorithms for solving computing problems. A course offered by College of Computing Studies Information Communication and Technology in Isabela State University Echague Campus. </a:t>
            </a:r>
            <a:endParaRPr lang="en-US" sz="2000" dirty="0">
              <a:effectLst/>
              <a:latin typeface="Arial" panose="020B0604020202020204" pitchFamily="34" charset="0"/>
              <a:ea typeface="Yu Mincho" panose="020B0400000000000000" pitchFamily="18" charset="-128"/>
              <a:cs typeface="Arial" panose="020B0604020202020204" pitchFamily="34"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871255" y="271849"/>
            <a:ext cx="4131292" cy="1143000"/>
          </a:xfrm>
        </p:spPr>
        <p:txBody>
          <a:bodyPr>
            <a:normAutofit/>
          </a:bodyPr>
          <a:lstStyle/>
          <a:p>
            <a:r>
              <a:rPr lang="en-US" sz="4400" dirty="0">
                <a:solidFill>
                  <a:srgbClr val="FFFFFF"/>
                </a:solidFill>
              </a:rPr>
              <a:t>METHODOLOGY</a:t>
            </a:r>
          </a:p>
        </p:txBody>
      </p:sp>
    </p:spTree>
    <p:extLst>
      <p:ext uri="{BB962C8B-B14F-4D97-AF65-F5344CB8AC3E}">
        <p14:creationId xmlns:p14="http://schemas.microsoft.com/office/powerpoint/2010/main" val="4896050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Subtitle 2">
            <a:extLst>
              <a:ext uri="{FF2B5EF4-FFF2-40B4-BE49-F238E27FC236}">
                <a16:creationId xmlns:a16="http://schemas.microsoft.com/office/drawing/2014/main" id="{3625CD7A-7E30-445E-95B5-E49A25B7B53F}"/>
              </a:ext>
            </a:extLst>
          </p:cNvPr>
          <p:cNvSpPr>
            <a:spLocks noGrp="1"/>
          </p:cNvSpPr>
          <p:nvPr>
            <p:ph type="subTitle" idx="1"/>
          </p:nvPr>
        </p:nvSpPr>
        <p:spPr>
          <a:xfrm>
            <a:off x="1100051" y="5225240"/>
            <a:ext cx="10058400" cy="1143000"/>
          </a:xfrm>
        </p:spPr>
        <p:txBody>
          <a:bodyPr>
            <a:normAutofit/>
          </a:bodyPr>
          <a:lstStyle/>
          <a:p>
            <a:r>
              <a:rPr lang="en-US" sz="6000" dirty="0">
                <a:solidFill>
                  <a:srgbClr val="FFFFFF"/>
                </a:solidFill>
              </a:rPr>
              <a:t>RESULTS</a:t>
            </a:r>
          </a:p>
        </p:txBody>
      </p:sp>
    </p:spTree>
    <p:extLst>
      <p:ext uri="{BB962C8B-B14F-4D97-AF65-F5344CB8AC3E}">
        <p14:creationId xmlns:p14="http://schemas.microsoft.com/office/powerpoint/2010/main" val="5479964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Subtitle 2">
            <a:extLst>
              <a:ext uri="{FF2B5EF4-FFF2-40B4-BE49-F238E27FC236}">
                <a16:creationId xmlns:a16="http://schemas.microsoft.com/office/drawing/2014/main" id="{3625CD7A-7E30-445E-95B5-E49A25B7B53F}"/>
              </a:ext>
            </a:extLst>
          </p:cNvPr>
          <p:cNvSpPr>
            <a:spLocks noGrp="1"/>
          </p:cNvSpPr>
          <p:nvPr>
            <p:ph type="subTitle" idx="1"/>
          </p:nvPr>
        </p:nvSpPr>
        <p:spPr>
          <a:xfrm>
            <a:off x="148580" y="5334000"/>
            <a:ext cx="3916792" cy="1143000"/>
          </a:xfrm>
        </p:spPr>
        <p:txBody>
          <a:bodyPr>
            <a:normAutofit/>
          </a:bodyPr>
          <a:lstStyle/>
          <a:p>
            <a:pPr lvl="1" algn="l"/>
            <a:r>
              <a:rPr lang="en-US" sz="6000" dirty="0">
                <a:solidFill>
                  <a:srgbClr val="FFFFFF"/>
                </a:solidFill>
              </a:rPr>
              <a:t>RESULTS</a:t>
            </a:r>
          </a:p>
        </p:txBody>
      </p:sp>
      <p:sp>
        <p:nvSpPr>
          <p:cNvPr id="10" name="Subtitle 2">
            <a:extLst>
              <a:ext uri="{FF2B5EF4-FFF2-40B4-BE49-F238E27FC236}">
                <a16:creationId xmlns:a16="http://schemas.microsoft.com/office/drawing/2014/main" id="{6D3F8303-BC73-491A-8889-7442012617D2}"/>
              </a:ext>
            </a:extLst>
          </p:cNvPr>
          <p:cNvSpPr txBox="1">
            <a:spLocks/>
          </p:cNvSpPr>
          <p:nvPr/>
        </p:nvSpPr>
        <p:spPr>
          <a:xfrm>
            <a:off x="5997445" y="5334000"/>
            <a:ext cx="3916792" cy="1143000"/>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lvl="1" algn="l"/>
            <a:r>
              <a:rPr lang="en-US" sz="6000">
                <a:solidFill>
                  <a:srgbClr val="FFFFFF"/>
                </a:solidFill>
              </a:rPr>
              <a:t>RESULTS</a:t>
            </a:r>
            <a:endParaRPr lang="en-US" sz="6000" dirty="0">
              <a:solidFill>
                <a:srgbClr val="FFFFFF"/>
              </a:solidFill>
            </a:endParaRPr>
          </a:p>
        </p:txBody>
      </p:sp>
      <p:pic>
        <p:nvPicPr>
          <p:cNvPr id="4" name="Picture 3">
            <a:extLst>
              <a:ext uri="{FF2B5EF4-FFF2-40B4-BE49-F238E27FC236}">
                <a16:creationId xmlns:a16="http://schemas.microsoft.com/office/drawing/2014/main" id="{527BB5E6-CA35-4E21-99A2-C7088445C3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700"/>
            <a:ext cx="12192000" cy="6845300"/>
          </a:xfrm>
          <a:prstGeom prst="rect">
            <a:avLst/>
          </a:prstGeom>
        </p:spPr>
      </p:pic>
      <p:sp>
        <p:nvSpPr>
          <p:cNvPr id="14" name="Title 1">
            <a:extLst>
              <a:ext uri="{FF2B5EF4-FFF2-40B4-BE49-F238E27FC236}">
                <a16:creationId xmlns:a16="http://schemas.microsoft.com/office/drawing/2014/main" id="{9404AD4B-09EC-4405-88DF-D39562B43C16}"/>
              </a:ext>
            </a:extLst>
          </p:cNvPr>
          <p:cNvSpPr>
            <a:spLocks noGrp="1"/>
          </p:cNvSpPr>
          <p:nvPr>
            <p:ph type="ctrTitle"/>
          </p:nvPr>
        </p:nvSpPr>
        <p:spPr>
          <a:xfrm>
            <a:off x="0" y="2584832"/>
            <a:ext cx="4350200" cy="3892168"/>
          </a:xfrm>
        </p:spPr>
        <p:txBody>
          <a:bodyPr anchor="ctr">
            <a:noAutofit/>
          </a:bodyPr>
          <a:lstStyle/>
          <a:p>
            <a:pPr marL="0" marR="0" algn="ctr">
              <a:lnSpc>
                <a:spcPct val="200000"/>
              </a:lnSpc>
              <a:spcBef>
                <a:spcPts val="0"/>
              </a:spcBef>
              <a:spcAft>
                <a:spcPts val="800"/>
              </a:spcAft>
            </a:pP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Login Form</a:t>
            </a:r>
            <a:b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br>
            <a:r>
              <a:rPr lang="en-US" sz="2000" dirty="0">
                <a:solidFill>
                  <a:schemeClr val="bg1"/>
                </a:solidFill>
                <a:effectLst/>
                <a:latin typeface="Arial" panose="020B0604020202020204" pitchFamily="34" charset="0"/>
                <a:ea typeface="Yu Mincho" panose="020B0400000000000000" pitchFamily="18" charset="-128"/>
                <a:cs typeface="Arial" panose="020B0604020202020204" pitchFamily="34" charset="0"/>
              </a:rPr>
              <a:t>contains requires username and password.</a:t>
            </a:r>
          </a:p>
        </p:txBody>
      </p:sp>
    </p:spTree>
    <p:extLst>
      <p:ext uri="{BB962C8B-B14F-4D97-AF65-F5344CB8AC3E}">
        <p14:creationId xmlns:p14="http://schemas.microsoft.com/office/powerpoint/2010/main" val="1109927406"/>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260</TotalTime>
  <Words>1470</Words>
  <Application>Microsoft Office PowerPoint</Application>
  <PresentationFormat>Widescreen</PresentationFormat>
  <Paragraphs>46</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Times New Roman</vt:lpstr>
      <vt:lpstr>Trebuchet MS</vt:lpstr>
      <vt:lpstr>Berlin</vt:lpstr>
      <vt:lpstr>STUDENT INFORMATION MANAGEMENT SYSTEM</vt:lpstr>
      <vt:lpstr> The STUDENT INFORMATION MANAGEMENT SYSTEM or SIMS  is for Bachelor of Science in Computer Science  Course of College of Computing Studies Information Communication and Technology of Isabela State University Echague Campus. This project focuses on the Gathering, Analyzing and Reviewing data for the target of the project to cater the different transactions of the Course. These transactions are comprising of gathering of student basic data, class info, schedule of classes, class designation, research and activities that are incorporate with.</vt:lpstr>
      <vt:lpstr>Bachelor of Science in Computer Science, Program Chair experience the following problems in the current system is it was a network-based system; No web-based system of higher year of the course; Difficult of accessing in real-time for quick change of schedule/s or changing of professor/s on a subject/s. Also, the SPS will act as newsfeed for changes for an accurate information to students whom have difficulty in contacting their professor/s. The College Secretary uses the network-based system for the repository of grades and unit or subject that a student has taken; for announcing schedules or change to their subject Messenger App is used; late announcement due to poor internet connections are one major problem she encounters.   </vt:lpstr>
      <vt:lpstr>  In order to solve the current problems of Bachelor of Science in Computer Science Course, the proponent will design and develop a Web-Based System Student Profiling System to monitor and inform students and professors in the College Course. Using the system, the data will be analyzed automatically by the system in a tabular format. The data are now organized and the records of the different rates are stored in the Database of the system.</vt:lpstr>
      <vt:lpstr>RAPID APPLICATION DEVELOPMENT   Rapid Application Development (RAD) is a form of agile software development methodology that prioritizes rapid prototype releases and iterations. Unlike the Waterfall method, RAD emphasizes the use of software and user feedback over strict planning and requirements recording.</vt:lpstr>
      <vt:lpstr>PowerPoint Presentation</vt:lpstr>
      <vt:lpstr>The Bachelor of Science in Computer Science is a four-year program that includes the study of computing concepts and theories, algorithmic foundations, and new developments in computing. The program prepares its students to design and create algorithmically complex software and develop new and effective algorithms for solving computing problems. A course offered by College of Computing Studies Information Communication and Technology in Isabela State University Echague Campus. </vt:lpstr>
      <vt:lpstr>PowerPoint Presentation</vt:lpstr>
      <vt:lpstr>Login Form contains requires username and password.</vt:lpstr>
      <vt:lpstr>Home Page contains mission, vision, and objectives of Bachelor of Science in Computer Science</vt:lpstr>
      <vt:lpstr>Main Menu contains the four main menu which is Year &amp; Section, Subject, Research, and Activities</vt:lpstr>
      <vt:lpstr>Class List Page contains new and old classes. </vt:lpstr>
      <vt:lpstr>PowerPoint Presentation</vt:lpstr>
      <vt:lpstr>Add Student Form contains gathered basic information of students. Also add student display picture.</vt:lpstr>
      <vt:lpstr>PowerPoint Presentation</vt:lpstr>
      <vt:lpstr>PowerPoint Presentation</vt:lpstr>
      <vt:lpstr>PowerPoint Presentation</vt:lpstr>
      <vt:lpstr>Class Page contains enrolled students.</vt:lpstr>
      <vt:lpstr>Student Information Page contains the basic information, subject enrolled, research/es (if any), awards receive, competitions participated, and seminar attended.</vt:lpstr>
      <vt:lpstr>PowerPoint Presentation</vt:lpstr>
      <vt:lpstr>PowerPoint Presentation</vt:lpstr>
      <vt:lpstr>Subject List Page contains all offered units per semester and academic year in the curricula.</vt:lpstr>
      <vt:lpstr>Subject Page contains subject description and related information's about the subject.</vt:lpstr>
      <vt:lpstr>Activities Menu Page contains Award, Seminar and Competition. This includes the activities participated by the students.</vt:lpstr>
      <vt:lpstr>Awards List Page contains all awards receive by students of the course.</vt:lpstr>
      <vt:lpstr>Seminars and Webinars Page contains all seminars and webinars attended by students of the course.</vt:lpstr>
      <vt:lpstr>Competition List Page contains all Competitions participated by the students of the course.</vt:lpstr>
      <vt:lpstr>Visual Studio Code- is a streamlined code editor with support for development operations like debugging, task running, and version control. Use it to code in any programming language, without switching editors. Visual Studio Code has support for many languages, including Python, Java, C++, JavaScript, and more.  It aims to provide just the tools a developer for a quick-build-debug cycle and leave more complex workflows fuller featured IDEs, such as Visual Studio IDE.  MySQL – is free and open source software under the terms of the GNU (General Public License, and is also available under a variety of propriety licenses. MySQL was owned and sponsored by the Swedish company MySQL AB, which was bought by Sun Microsystem (now Oracle Corporation). In 2010, when Oracle acquired Sun, Widenius forked the open-source MySQL Project to create MariaDB.   </vt:lpstr>
      <vt:lpstr>Adobe XD – is a powerful and easy-to-use vector-based experience design platform that gives teams the tools they need to craft the world’s best experiences collaboratively. Adobe XD helps to craft prototypes that look and feel like the real thing, so you can communicate your design vision and maintain alignment across your team efficiently.  Adobe Photoshop- is software that is extremely used for raster image editing, graphic design and digital art. It makes use of layering to allow for depth and flexibility in the design and editing process, as well as provide powerful editing tools, that when combined, are capable of just about anything. </vt:lpstr>
      <vt:lpstr>Adobe Illustrator- is the industry standard design app that lets you capture your creative vision with shapes, color, effects, and topography. It is used to create a variety of digital and printed images, including cartoons, charts, diagrams, graphs, logos, and illustrations. Illustrator allows a user to import a photograph and use it as a guide to trace an object in the photograph.   Gitkraken- it is a powerful and elegant multiplatform graphical interface for Git developed by Axosoft, as an alternative to command line. In a simple way, we can keep a complete track of our repositories, see branches, tags, and create new, all the history of our work, commits and so on.  XAMPP- is an abbreviation for cross-platform, Apache, MySQL, PHP and Perl, and it allows you to build WordPress site offline, on a local web server on your computer. This simple and lightweight solution works on Windows, Linux, and Mac- hence the “cross-platform’ part.  </vt:lpstr>
      <vt:lpstr>  The system will have two types of users, the first user is the administrator which is the Program Chair followed by the class president. The system is capable to Manage Students’ Records such as the following, the first is the student manage profile in which the system is capable to collect the basic information of the student’s including the name, address, contacts and scholarship grant. It also includes the subjects enrolled for every student and professor involved. Next the system is capable to Manage Student Activities wherein the system is capable to track the different contested activities, who are the following students are willing to join and update the award that given to the students. It also includes the update of the different webinars that related to the course. </vt:lpstr>
      <vt:lpstr>And under the Manage Student Research Repository, the system is capable to store and retrieve student researches base by the titles and the abstracts. Another set of users of the system is the (Representative) account where in the user is capable to manage student information of their section. Wherein the class president/vice-president can update student’s information, update student’s activities. The System will be designed using Adobe XD as the interface prototyping of the user to the system. The System will be developed using HTML, PHP, JavaScript and CSS. The database of the system is MySQL server as the repository of data. It is a web-based system that will used two layer of architecture application layer and data layer. The System is a web-based system. It means that is accessible using a Web browser and is therefore accessible from anywhere in the world via the Web using any device.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 INFORMATION MANAGEMENT SYSTEM</dc:title>
  <dc:creator>Da Vinci Decoder</dc:creator>
  <cp:lastModifiedBy>Da Vinci Decoder</cp:lastModifiedBy>
  <cp:revision>4</cp:revision>
  <dcterms:created xsi:type="dcterms:W3CDTF">2022-01-12T11:03:56Z</dcterms:created>
  <dcterms:modified xsi:type="dcterms:W3CDTF">2022-01-29T03:42:45Z</dcterms:modified>
</cp:coreProperties>
</file>

<file path=docProps/thumbnail.jpeg>
</file>